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62" r:id="rId18"/>
    <p:sldId id="269" r:id="rId19"/>
    <p:sldId id="26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22.3.2019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63688" y="1052736"/>
            <a:ext cx="7108304" cy="1894362"/>
          </a:xfrm>
        </p:spPr>
        <p:txBody>
          <a:bodyPr>
            <a:noAutofit/>
          </a:bodyPr>
          <a:lstStyle/>
          <a:p>
            <a:pPr algn="ctr"/>
            <a:r>
              <a:rPr lang="cs-CZ" sz="5400" dirty="0" smtClean="0"/>
              <a:t>Splátkový kalendář </a:t>
            </a:r>
            <a:r>
              <a:rPr lang="cs-CZ" sz="5400" dirty="0"/>
              <a:t>s využitím MS Excel</a:t>
            </a:r>
            <a:endParaRPr lang="cs-CZ" sz="5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9752" y="3429000"/>
            <a:ext cx="6172200" cy="2736304"/>
          </a:xfrm>
        </p:spPr>
        <p:txBody>
          <a:bodyPr>
            <a:normAutofit/>
          </a:bodyPr>
          <a:lstStyle/>
          <a:p>
            <a:pPr algn="ctr"/>
            <a:r>
              <a:rPr lang="it-IT" sz="2400" dirty="0"/>
              <a:t>Implementace Krajského akčního plánu Kraje Vysočina I</a:t>
            </a:r>
            <a:endParaRPr lang="cs-CZ" sz="2400" dirty="0"/>
          </a:p>
          <a:p>
            <a:pPr lvl="0" algn="ctr"/>
            <a:r>
              <a:rPr lang="it-IT" sz="2400" dirty="0"/>
              <a:t>Učíme se ze života pro život</a:t>
            </a:r>
            <a:endParaRPr lang="cs-CZ" sz="2400" dirty="0"/>
          </a:p>
          <a:p>
            <a:pPr algn="ctr"/>
            <a:r>
              <a:rPr lang="it-IT" sz="2400" dirty="0"/>
              <a:t> </a:t>
            </a:r>
            <a:endParaRPr lang="cs-CZ" sz="2400" dirty="0"/>
          </a:p>
          <a:p>
            <a:pPr algn="ctr"/>
            <a:r>
              <a:rPr lang="it-IT" sz="2400" dirty="0"/>
              <a:t>Registrační číslo: CZ.02.3.68/0.0/0.0/16_034/0008656</a:t>
            </a:r>
            <a:endParaRPr lang="cs-CZ" sz="2400" dirty="0"/>
          </a:p>
          <a:p>
            <a:pPr algn="ctr"/>
            <a:endParaRPr lang="cs-CZ" sz="2200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362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32107" cy="414908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2916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362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28117" cy="42210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42946"/>
            <a:ext cx="5220072" cy="3915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93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375303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40868"/>
            <a:ext cx="6156176" cy="461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9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386104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5" y="2852936"/>
            <a:ext cx="5340085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170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24128" cy="429309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2916"/>
            <a:ext cx="5580112" cy="418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29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8104" cy="413107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5724127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25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36096" cy="407707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564904"/>
            <a:ext cx="5724128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5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7467600" cy="4873752"/>
          </a:xfrm>
        </p:spPr>
        <p:txBody>
          <a:bodyPr/>
          <a:lstStyle/>
          <a:p>
            <a:r>
              <a:rPr lang="cs-CZ" sz="5000" dirty="0" smtClean="0"/>
              <a:t>Kontrola správnosti vypracování úkolů</a:t>
            </a:r>
          </a:p>
          <a:p>
            <a:endParaRPr lang="cs-CZ" sz="5000" dirty="0"/>
          </a:p>
          <a:p>
            <a:r>
              <a:rPr lang="cs-CZ" sz="5000" dirty="0" smtClean="0"/>
              <a:t>Diskuse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9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6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sz="5000" dirty="0" smtClean="0"/>
              <a:t>Závěrečné zhodnocení    hodiny</a:t>
            </a:r>
          </a:p>
          <a:p>
            <a:endParaRPr lang="cs-CZ" sz="5000" dirty="0"/>
          </a:p>
          <a:p>
            <a:pPr marL="0" indent="0">
              <a:buNone/>
            </a:pPr>
            <a:r>
              <a:rPr lang="cs-CZ" sz="5000" dirty="0" smtClean="0"/>
              <a:t>	</a:t>
            </a:r>
            <a:endParaRPr lang="cs-CZ" sz="5000" dirty="0"/>
          </a:p>
        </p:txBody>
      </p:sp>
    </p:spTree>
    <p:extLst>
      <p:ext uri="{BB962C8B-B14F-4D97-AF65-F5344CB8AC3E}">
        <p14:creationId xmlns:p14="http://schemas.microsoft.com/office/powerpoint/2010/main" val="332895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58653758"/>
              </p:ext>
            </p:extLst>
          </p:nvPr>
        </p:nvGraphicFramePr>
        <p:xfrm>
          <a:off x="683568" y="620690"/>
          <a:ext cx="7344816" cy="54005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79203"/>
                <a:gridCol w="4665613"/>
              </a:tblGrid>
              <a:tr h="113626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Rozvíjená oblast: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cs-CZ" sz="2000" dirty="0" smtClean="0">
                        <a:solidFill>
                          <a:srgbClr val="000000"/>
                        </a:solidFill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ICT </a:t>
                      </a:r>
                      <a:r>
                        <a:rPr lang="cs-CZ" sz="20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kompetence mimo předmět informatika / práce s PC</a:t>
                      </a:r>
                      <a:endParaRPr lang="cs-CZ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889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Oblast vzdělávání / předmět: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Ekonomika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48898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Název aktivity: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Splátkový kalendář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26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Stupeň vzdělávání: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SŠ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83267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  <a:latin typeface="Arial"/>
                          <a:ea typeface="Calibri"/>
                          <a:cs typeface="Times New Roman"/>
                        </a:rPr>
                        <a:t>Ročník: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2. – 4.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00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48680"/>
            <a:ext cx="7467600" cy="592527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Název aktivity: </a:t>
            </a:r>
            <a:r>
              <a:rPr lang="it-IT" sz="2800" dirty="0"/>
              <a:t>Splátkový kalendář</a:t>
            </a:r>
            <a:endParaRPr lang="cs-CZ" sz="2800" b="1" dirty="0" smtClean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Cílová </a:t>
            </a:r>
            <a:r>
              <a:rPr lang="cs-CZ" sz="2800" b="1" dirty="0">
                <a:solidFill>
                  <a:srgbClr val="FF0000"/>
                </a:solidFill>
              </a:rPr>
              <a:t>skupina: </a:t>
            </a:r>
            <a:r>
              <a:rPr lang="cs-CZ" sz="2800" dirty="0"/>
              <a:t>studenti 2. – </a:t>
            </a:r>
            <a:r>
              <a:rPr lang="cs-CZ" sz="2800" dirty="0" smtClean="0"/>
              <a:t>4. </a:t>
            </a:r>
            <a:r>
              <a:rPr lang="cs-CZ" sz="2800" dirty="0"/>
              <a:t>ročníku SŠ.</a:t>
            </a:r>
          </a:p>
          <a:p>
            <a:pPr marL="0" lvl="0" indent="0">
              <a:buNone/>
            </a:pPr>
            <a:r>
              <a:rPr lang="cs-CZ" sz="2800" b="1" dirty="0">
                <a:solidFill>
                  <a:srgbClr val="FF0000"/>
                </a:solidFill>
              </a:rPr>
              <a:t>Cíl aktivity: </a:t>
            </a:r>
          </a:p>
          <a:p>
            <a:pPr marL="0" lvl="0" indent="0">
              <a:buNone/>
            </a:pPr>
            <a:r>
              <a:rPr lang="cs-CZ" sz="2800" b="1" dirty="0" smtClean="0"/>
              <a:t>	</a:t>
            </a:r>
            <a:r>
              <a:rPr lang="cs-CZ" sz="2500" dirty="0" smtClean="0"/>
              <a:t>transferový </a:t>
            </a:r>
            <a:r>
              <a:rPr lang="cs-CZ" sz="2500" dirty="0"/>
              <a:t>– vzorce, funkce v tabulkovém </a:t>
            </a:r>
            <a:r>
              <a:rPr lang="cs-CZ" sz="2500" dirty="0" smtClean="0"/>
              <a:t>		editoru</a:t>
            </a:r>
            <a:r>
              <a:rPr lang="cs-CZ" sz="2500" dirty="0"/>
              <a:t>, kontingenční tabulka. </a:t>
            </a:r>
          </a:p>
          <a:p>
            <a:pPr marL="731520" lvl="2" indent="0">
              <a:buNone/>
            </a:pPr>
            <a:r>
              <a:rPr lang="cs-CZ" sz="2500" dirty="0" smtClean="0"/>
              <a:t>	oborový </a:t>
            </a:r>
            <a:r>
              <a:rPr lang="cs-CZ" sz="2500" dirty="0"/>
              <a:t>– učivo – </a:t>
            </a:r>
            <a:r>
              <a:rPr lang="it-IT" sz="2500" dirty="0"/>
              <a:t>Splátkový kalendář</a:t>
            </a:r>
            <a:r>
              <a:rPr lang="cs-CZ" sz="2500" dirty="0" smtClean="0"/>
              <a:t>.</a:t>
            </a:r>
          </a:p>
          <a:p>
            <a:pPr mar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Pomůcky: </a:t>
            </a:r>
          </a:p>
          <a:p>
            <a:pPr lvl="0"/>
            <a:r>
              <a:rPr lang="cs-CZ" dirty="0" smtClean="0"/>
              <a:t>počítač </a:t>
            </a:r>
            <a:r>
              <a:rPr lang="cs-CZ" dirty="0"/>
              <a:t>s projektorem, počítače s tabulkovým editorem pro studenty,</a:t>
            </a:r>
          </a:p>
          <a:p>
            <a:pPr lvl="0"/>
            <a:r>
              <a:rPr lang="cs-CZ" dirty="0"/>
              <a:t>pracovní sešit – Příloha 1 - SK zadani.xlsx,</a:t>
            </a:r>
          </a:p>
          <a:p>
            <a:pPr lvl="0"/>
            <a:r>
              <a:rPr lang="cs-CZ" dirty="0"/>
              <a:t>výsledný sešit – Příloha 2 - SK </a:t>
            </a:r>
            <a:r>
              <a:rPr lang="cs-CZ" dirty="0" smtClean="0"/>
              <a:t>řešení.xlsx</a:t>
            </a:r>
          </a:p>
          <a:p>
            <a:pPr marL="0" lvl="0" indent="0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Motivace </a:t>
            </a:r>
            <a:r>
              <a:rPr lang="cs-CZ" sz="2800" b="1" dirty="0">
                <a:solidFill>
                  <a:srgbClr val="FF0000"/>
                </a:solidFill>
              </a:rPr>
              <a:t>žáků před využitím transferové metody:</a:t>
            </a:r>
          </a:p>
          <a:p>
            <a:pPr marL="804863" lvl="0" indent="-265113"/>
            <a:r>
              <a:rPr lang="cs-CZ" dirty="0"/>
              <a:t>Zaplatíte bance více, méně nebo stejně, co jste si půjčili?</a:t>
            </a:r>
          </a:p>
          <a:p>
            <a:pPr marL="804863" lvl="0" indent="-265113"/>
            <a:r>
              <a:rPr lang="cs-CZ" dirty="0"/>
              <a:t>Jak vypočítáme měsíční úrok z 24% p. a.?  </a:t>
            </a:r>
          </a:p>
          <a:p>
            <a:pPr lvl="0"/>
            <a:endParaRPr lang="cs-CZ" dirty="0"/>
          </a:p>
          <a:p>
            <a:pPr marL="731520" lvl="2" indent="0">
              <a:buNone/>
            </a:pPr>
            <a:endParaRPr lang="cs-CZ" sz="25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78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sz="5000" b="1" dirty="0" smtClean="0"/>
              <a:t>Opakování pojmů </a:t>
            </a:r>
            <a:br>
              <a:rPr lang="cs-CZ" sz="5000" b="1" dirty="0" smtClean="0"/>
            </a:br>
            <a:r>
              <a:rPr lang="cs-CZ" sz="5400" dirty="0" smtClean="0"/>
              <a:t>diskuse </a:t>
            </a:r>
            <a:r>
              <a:rPr lang="cs-CZ" sz="5400" dirty="0"/>
              <a:t>o řízení firmy</a:t>
            </a:r>
            <a:endParaRPr lang="cs-CZ" sz="5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060848"/>
            <a:ext cx="8003232" cy="4421088"/>
          </a:xfrm>
        </p:spPr>
        <p:txBody>
          <a:bodyPr/>
          <a:lstStyle/>
          <a:p>
            <a:r>
              <a:rPr lang="cs-CZ" sz="3000" dirty="0" smtClean="0"/>
              <a:t>jistina – vysvětlete</a:t>
            </a:r>
          </a:p>
          <a:p>
            <a:r>
              <a:rPr lang="cs-CZ" sz="3000" dirty="0"/>
              <a:t>d</a:t>
            </a:r>
            <a:r>
              <a:rPr lang="cs-CZ" sz="3000" dirty="0" smtClean="0"/>
              <a:t>oba splácení – </a:t>
            </a:r>
            <a:r>
              <a:rPr lang="cs-CZ" sz="3000" dirty="0"/>
              <a:t>vysvětlete</a:t>
            </a:r>
          </a:p>
          <a:p>
            <a:r>
              <a:rPr lang="cs-CZ" sz="3000" dirty="0" smtClean="0"/>
              <a:t>úroková sazba – </a:t>
            </a:r>
            <a:r>
              <a:rPr lang="cs-CZ" sz="3000" dirty="0"/>
              <a:t>vysvětlete</a:t>
            </a:r>
          </a:p>
          <a:p>
            <a:r>
              <a:rPr lang="cs-CZ" sz="3000" dirty="0" smtClean="0"/>
              <a:t>měsíční splátka </a:t>
            </a:r>
            <a:r>
              <a:rPr lang="cs-CZ" sz="3000" dirty="0"/>
              <a:t>– </a:t>
            </a:r>
            <a:r>
              <a:rPr lang="cs-CZ" sz="3000" dirty="0" smtClean="0"/>
              <a:t>vysvětlete (jak zjistíme její výši)</a:t>
            </a:r>
          </a:p>
          <a:p>
            <a:r>
              <a:rPr lang="cs-CZ" sz="3000" dirty="0" smtClean="0"/>
              <a:t>Měsíční </a:t>
            </a:r>
            <a:r>
              <a:rPr lang="cs-CZ" sz="3000" dirty="0"/>
              <a:t>úrok – </a:t>
            </a:r>
            <a:r>
              <a:rPr lang="cs-CZ" sz="3000" dirty="0" smtClean="0"/>
              <a:t>vysvětlete </a:t>
            </a:r>
            <a:r>
              <a:rPr lang="cs-CZ" sz="3000" dirty="0"/>
              <a:t>(jak zjistíme </a:t>
            </a:r>
            <a:r>
              <a:rPr lang="cs-CZ" sz="3000" dirty="0" smtClean="0"/>
              <a:t>jeho </a:t>
            </a:r>
            <a:r>
              <a:rPr lang="cs-CZ" sz="3000" dirty="0"/>
              <a:t>výši)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30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000" b="1" dirty="0" smtClean="0"/>
              <a:t>Praktická část</a:t>
            </a:r>
            <a:endParaRPr lang="cs-CZ" sz="5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Otevřete soubor </a:t>
            </a:r>
            <a:r>
              <a:rPr lang="cs-CZ" b="1" dirty="0" smtClean="0"/>
              <a:t>721 </a:t>
            </a:r>
            <a:r>
              <a:rPr lang="cs-CZ" b="1" dirty="0"/>
              <a:t>Příloha 1 - SK zadani.xlsx</a:t>
            </a:r>
            <a:r>
              <a:rPr lang="cs-CZ" dirty="0"/>
              <a:t>, </a:t>
            </a:r>
            <a:endParaRPr lang="cs-CZ" b="1" dirty="0" smtClean="0"/>
          </a:p>
          <a:p>
            <a:r>
              <a:rPr lang="cs-CZ" b="1" dirty="0" smtClean="0"/>
              <a:t>Vypracujte následující úkol:</a:t>
            </a:r>
          </a:p>
          <a:p>
            <a:endParaRPr lang="cs-CZ" b="1" dirty="0"/>
          </a:p>
          <a:p>
            <a:pPr marL="0" indent="0">
              <a:buNone/>
            </a:pPr>
            <a:endParaRPr lang="cs-CZ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2899907"/>
              </p:ext>
            </p:extLst>
          </p:nvPr>
        </p:nvGraphicFramePr>
        <p:xfrm>
          <a:off x="107504" y="2564900"/>
          <a:ext cx="8640959" cy="420046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0372"/>
                <a:gridCol w="1227041"/>
                <a:gridCol w="826639"/>
                <a:gridCol w="1050520"/>
                <a:gridCol w="826639"/>
                <a:gridCol w="843862"/>
                <a:gridCol w="917052"/>
                <a:gridCol w="826639"/>
                <a:gridCol w="792195"/>
              </a:tblGrid>
              <a:tr h="349003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Splátkový kalendář - zadání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003"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Firma pro rozvoj podnikání bude žádat o poskytnutí Investičního úvěru Českou spořitelnu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003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s garantovanou pevnou sazbou na zvolené období fixace ve výši 2 150 000 Kč.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Banka uvádí následující podmínky :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Úrokové sazby dle doby fixace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48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Doba fixace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 1 rok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2 roky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3 roky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4 roky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5 let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6 let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7 let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8 let 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194874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u="none" strike="noStrike">
                          <a:effectLst/>
                        </a:rPr>
                        <a:t>Úrok p. a.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4,25%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4,40%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4,55%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4,70%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4,85%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5,00%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5,15%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100" u="none" strike="noStrike">
                          <a:effectLst/>
                        </a:rPr>
                        <a:t>5,30%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</a:tr>
              <a:tr h="20657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003">
                <a:tc gridSpan="7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Doba splatnosti úvěru je stanovena na 5 let při úrokové míře …. p. a. (viz tabulka).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 gridSpan="8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Úvěr bude poskytnut k 5. květnu t. r., první splátka 5. května t. r., další k 1. v měsíci.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Úkol:</a:t>
                      </a:r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657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a) Sestavte splátkový kalendář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9003">
                <a:tc gridSpan="9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</a:rPr>
                        <a:t>     b) Vyčíslete potřebu finančních prostředků v jednotlivých letech, např. pomocí kontingenční tabulky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06570">
                <a:tc gridSpan="4"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 dirty="0">
                          <a:effectLst/>
                        </a:rPr>
                        <a:t>        Pozn. Součtová pole vhodně přejmenujte.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563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94"/>
          <a:stretch/>
        </p:blipFill>
        <p:spPr bwMode="auto">
          <a:xfrm>
            <a:off x="755576" y="6936"/>
            <a:ext cx="4852541" cy="6857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91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88024" cy="359101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862" y="2492896"/>
            <a:ext cx="5820138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48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56043" cy="37170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26922"/>
            <a:ext cx="5508103" cy="413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61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672916"/>
            <a:ext cx="5580111" cy="418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47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284</Words>
  <Application>Microsoft Office PowerPoint</Application>
  <PresentationFormat>Předvádění na obrazovce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Arkýř</vt:lpstr>
      <vt:lpstr>Splátkový kalendář s využitím MS Excel</vt:lpstr>
      <vt:lpstr>Prezentace aplikace PowerPoint</vt:lpstr>
      <vt:lpstr>Prezentace aplikace PowerPoint</vt:lpstr>
      <vt:lpstr>Opakování pojmů  diskuse o řízení firmy</vt:lpstr>
      <vt:lpstr>Praktická část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Hospodaření fiktivní firmy s využitím MS Excel</dc:title>
  <dc:creator>XScholz</dc:creator>
  <cp:lastModifiedBy>XScholz</cp:lastModifiedBy>
  <cp:revision>14</cp:revision>
  <dcterms:modified xsi:type="dcterms:W3CDTF">2019-03-22T07:15:31Z</dcterms:modified>
</cp:coreProperties>
</file>