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62" r:id="rId15"/>
    <p:sldId id="289" r:id="rId16"/>
    <p:sldId id="292" r:id="rId17"/>
    <p:sldId id="300" r:id="rId18"/>
    <p:sldId id="301" r:id="rId19"/>
    <p:sldId id="26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3. 6. 2019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7108304" cy="1894362"/>
          </a:xfrm>
        </p:spPr>
        <p:txBody>
          <a:bodyPr>
            <a:noAutofit/>
          </a:bodyPr>
          <a:lstStyle/>
          <a:p>
            <a:pPr algn="ctr"/>
            <a:r>
              <a:rPr lang="it-IT" sz="5400" dirty="0"/>
              <a:t>Peníze a jejich funkce</a:t>
            </a:r>
            <a:endParaRPr lang="cs-CZ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3429000"/>
            <a:ext cx="6172200" cy="2736304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Implementace Krajského akčního plánu Kraje Vysočina I</a:t>
            </a:r>
            <a:endParaRPr lang="cs-CZ" sz="2400" dirty="0"/>
          </a:p>
          <a:p>
            <a:pPr lvl="0" algn="ctr"/>
            <a:r>
              <a:rPr lang="it-IT" sz="2400" dirty="0"/>
              <a:t>Učíme se ze života pro život</a:t>
            </a:r>
            <a:endParaRPr lang="cs-CZ" sz="2400" dirty="0"/>
          </a:p>
          <a:p>
            <a:pPr algn="ctr"/>
            <a:r>
              <a:rPr lang="it-IT" sz="2400" dirty="0"/>
              <a:t> </a:t>
            </a:r>
            <a:endParaRPr lang="cs-CZ" sz="2400" dirty="0"/>
          </a:p>
          <a:p>
            <a:pPr algn="ctr"/>
            <a:r>
              <a:rPr lang="it-IT" sz="2400" dirty="0"/>
              <a:t>Registrační číslo: CZ.02.3.68/0.0/0.0/16_034/0008656</a:t>
            </a:r>
            <a:endParaRPr lang="cs-CZ" sz="2400" dirty="0"/>
          </a:p>
          <a:p>
            <a:pPr algn="ctr"/>
            <a:endParaRPr lang="cs-CZ" sz="2200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6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37530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26922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2107" cy="41490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2" y="2708920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9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5989" cy="33569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79" y="-12137"/>
            <a:ext cx="4492172" cy="33691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19" y="3347610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8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8610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10898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4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cs-CZ" sz="5000" dirty="0" smtClean="0"/>
              <a:t>Kontrola správnosti vypracování </a:t>
            </a:r>
            <a:r>
              <a:rPr lang="cs-CZ" sz="5000" dirty="0" smtClean="0"/>
              <a:t>úkolů podle zadání (viz pracovní list) + </a:t>
            </a:r>
            <a:r>
              <a:rPr lang="cs-CZ" sz="5000" smtClean="0"/>
              <a:t>představení forem propagace </a:t>
            </a:r>
            <a:r>
              <a:rPr lang="cs-CZ" sz="5000" dirty="0" smtClean="0"/>
              <a:t>vlastních fiktivních firem</a:t>
            </a:r>
            <a:endParaRPr lang="cs-CZ" sz="5000" dirty="0" smtClean="0"/>
          </a:p>
          <a:p>
            <a:endParaRPr lang="cs-CZ" sz="5000" dirty="0"/>
          </a:p>
          <a:p>
            <a:r>
              <a:rPr lang="cs-CZ" sz="5000" dirty="0" smtClean="0"/>
              <a:t>Diskuse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5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96477" cy="32223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23" y="0"/>
            <a:ext cx="4296477" cy="32223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321297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4397574" cy="329818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79" y="-3411"/>
            <a:ext cx="4402121" cy="33015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66" y="3298142"/>
            <a:ext cx="4746425" cy="35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5989" cy="33569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0"/>
            <a:ext cx="4475989" cy="33569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1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5000" dirty="0" smtClean="0"/>
              <a:t>Závěrečné zhodnocení    hodiny</a:t>
            </a:r>
          </a:p>
          <a:p>
            <a:endParaRPr lang="cs-CZ" sz="5000" dirty="0"/>
          </a:p>
          <a:p>
            <a:pPr marL="0" indent="0">
              <a:buNone/>
            </a:pPr>
            <a:r>
              <a:rPr lang="cs-CZ" sz="5000" dirty="0" smtClean="0"/>
              <a:t>	</a:t>
            </a:r>
            <a:endParaRPr lang="cs-CZ" sz="5000" dirty="0"/>
          </a:p>
        </p:txBody>
      </p:sp>
    </p:spTree>
    <p:extLst>
      <p:ext uri="{BB962C8B-B14F-4D97-AF65-F5344CB8AC3E}">
        <p14:creationId xmlns:p14="http://schemas.microsoft.com/office/powerpoint/2010/main" val="33289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05274089"/>
              </p:ext>
            </p:extLst>
          </p:nvPr>
        </p:nvGraphicFramePr>
        <p:xfrm>
          <a:off x="971600" y="188640"/>
          <a:ext cx="6768751" cy="6260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9505"/>
                <a:gridCol w="4299246"/>
              </a:tblGrid>
              <a:tr h="133391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Rozvíjená oblast:</a:t>
                      </a:r>
                      <a:endParaRPr lang="cs-CZ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Kompetence k podnikavosti, iniciativě </a:t>
                      </a:r>
                      <a:r>
                        <a:rPr lang="cs-CZ" sz="25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cs-CZ" sz="25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cs-CZ" sz="25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cs-CZ" sz="2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kreativitě</a:t>
                      </a:r>
                      <a:endParaRPr lang="cs-CZ" sz="2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152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  <a:latin typeface="Arial"/>
                          <a:ea typeface="Calibri"/>
                          <a:cs typeface="Times New Roman"/>
                        </a:rPr>
                        <a:t>Oblast vzdělávání / předmět:</a:t>
                      </a:r>
                      <a:endParaRPr lang="cs-CZ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it-IT" sz="25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Ekonomika, Fiktivní firma, JA Firma</a:t>
                      </a:r>
                      <a:endParaRPr kumimoji="0" lang="cs-CZ" sz="25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152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  <a:latin typeface="Arial"/>
                          <a:ea typeface="Calibri"/>
                          <a:cs typeface="Times New Roman"/>
                        </a:rPr>
                        <a:t>Název aktivity:</a:t>
                      </a:r>
                      <a:endParaRPr lang="cs-CZ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it-IT" sz="25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Podnikatelský záměr</a:t>
                      </a:r>
                      <a:endParaRPr kumimoji="0" lang="cs-CZ" sz="25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782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  <a:latin typeface="Arial"/>
                          <a:ea typeface="Calibri"/>
                          <a:cs typeface="Times New Roman"/>
                        </a:rPr>
                        <a:t>Stupeň vzdělávání:</a:t>
                      </a:r>
                      <a:endParaRPr lang="cs-CZ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5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SŠ</a:t>
                      </a:r>
                    </a:p>
                  </a:txBody>
                  <a:tcPr marL="68580" marR="68580" marT="0" marB="0" anchor="ctr"/>
                </a:tc>
              </a:tr>
              <a:tr h="67782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  <a:latin typeface="Arial"/>
                          <a:ea typeface="Calibri"/>
                          <a:cs typeface="Times New Roman"/>
                        </a:rPr>
                        <a:t>Ročník:</a:t>
                      </a:r>
                      <a:endParaRPr lang="cs-CZ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5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První, třetí</a:t>
                      </a:r>
                      <a:endParaRPr kumimoji="0" lang="cs-CZ" sz="25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0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55272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500" b="1" dirty="0">
                <a:solidFill>
                  <a:srgbClr val="FF0000"/>
                </a:solidFill>
              </a:rPr>
              <a:t>Název aktivity/téma: </a:t>
            </a:r>
            <a:r>
              <a:rPr lang="cs-CZ" sz="2500" b="1" dirty="0" smtClean="0"/>
              <a:t>Podnikatelský záměr</a:t>
            </a:r>
          </a:p>
          <a:p>
            <a:pPr marL="0" lvl="0" indent="0">
              <a:buNone/>
            </a:pPr>
            <a:endParaRPr lang="cs-CZ" sz="2500" b="1" dirty="0"/>
          </a:p>
          <a:p>
            <a:pPr marL="0" lvl="0" indent="0">
              <a:buNone/>
            </a:pPr>
            <a:r>
              <a:rPr lang="cs-CZ" sz="2500" b="1" dirty="0" smtClean="0">
                <a:solidFill>
                  <a:srgbClr val="FF0000"/>
                </a:solidFill>
              </a:rPr>
              <a:t>Cílová </a:t>
            </a:r>
            <a:r>
              <a:rPr lang="cs-CZ" sz="2500" b="1" dirty="0">
                <a:solidFill>
                  <a:srgbClr val="FF0000"/>
                </a:solidFill>
              </a:rPr>
              <a:t>skupina: </a:t>
            </a:r>
            <a:r>
              <a:rPr lang="cs-CZ" sz="2500" dirty="0"/>
              <a:t>žáci </a:t>
            </a:r>
            <a:r>
              <a:rPr lang="cs-CZ" sz="2500" dirty="0" smtClean="0"/>
              <a:t>1. nebo 3</a:t>
            </a:r>
            <a:r>
              <a:rPr lang="cs-CZ" sz="2500" dirty="0"/>
              <a:t>. ročníku SŠ</a:t>
            </a:r>
            <a:r>
              <a:rPr lang="cs-CZ" sz="2500" dirty="0" smtClean="0"/>
              <a:t>.</a:t>
            </a:r>
          </a:p>
          <a:p>
            <a:pPr marL="0" lvl="0" indent="0">
              <a:buNone/>
            </a:pPr>
            <a:endParaRPr lang="cs-CZ" sz="2500" dirty="0"/>
          </a:p>
          <a:p>
            <a:pPr marL="0" lvl="0" indent="0">
              <a:buNone/>
            </a:pPr>
            <a:r>
              <a:rPr lang="cs-CZ" sz="2500" b="1" dirty="0">
                <a:solidFill>
                  <a:srgbClr val="FF0000"/>
                </a:solidFill>
              </a:rPr>
              <a:t>Cíl aktivity: </a:t>
            </a:r>
          </a:p>
          <a:p>
            <a:pPr lvl="1"/>
            <a:r>
              <a:rPr lang="cs-CZ" sz="2500" dirty="0"/>
              <a:t>sestavení vlastního podnikatelského záměru fiktivní firmy nebo skutečné JA Firmy,</a:t>
            </a:r>
          </a:p>
          <a:p>
            <a:pPr lvl="1"/>
            <a:r>
              <a:rPr lang="cs-CZ" sz="2500" dirty="0"/>
              <a:t>posouzení podnikatelského záměru,</a:t>
            </a:r>
          </a:p>
          <a:p>
            <a:pPr lvl="1"/>
            <a:r>
              <a:rPr lang="cs-CZ" sz="2500" dirty="0"/>
              <a:t>interpretace podnikatelského záměru před třídou.</a:t>
            </a:r>
          </a:p>
          <a:p>
            <a:pPr marL="446088" indent="0">
              <a:buNone/>
            </a:pPr>
            <a:endParaRPr lang="cs-CZ" sz="2500" dirty="0"/>
          </a:p>
          <a:p>
            <a:pPr marL="0" lvl="0" indent="0">
              <a:buNone/>
            </a:pPr>
            <a:r>
              <a:rPr lang="cs-CZ" sz="2500" b="1" dirty="0">
                <a:solidFill>
                  <a:srgbClr val="FF0000"/>
                </a:solidFill>
              </a:rPr>
              <a:t>Pomůcky: </a:t>
            </a:r>
          </a:p>
          <a:p>
            <a:pPr marL="446088" indent="0"/>
            <a:r>
              <a:rPr lang="cs-CZ" sz="2500" dirty="0" smtClean="0"/>
              <a:t> pracovní </a:t>
            </a:r>
            <a:r>
              <a:rPr lang="cs-CZ" sz="2500" dirty="0"/>
              <a:t>list </a:t>
            </a:r>
            <a:r>
              <a:rPr lang="cs-CZ" sz="2500" b="1" dirty="0" smtClean="0"/>
              <a:t>Podnikatelský záměr (vlastní materiál)</a:t>
            </a:r>
            <a:endParaRPr lang="cs-CZ" sz="2500" dirty="0"/>
          </a:p>
          <a:p>
            <a:pPr marL="446088" indent="0"/>
            <a:r>
              <a:rPr lang="cs-CZ" sz="2500" dirty="0" smtClean="0"/>
              <a:t> didaktická </a:t>
            </a:r>
            <a:r>
              <a:rPr lang="cs-CZ" sz="2500" dirty="0"/>
              <a:t>technika: </a:t>
            </a:r>
            <a:r>
              <a:rPr lang="cs-CZ" sz="2500" dirty="0" smtClean="0"/>
              <a:t>počítač.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0178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sz="5000" b="1" dirty="0" smtClean="0">
                <a:solidFill>
                  <a:srgbClr val="FF0000"/>
                </a:solidFill>
              </a:rPr>
              <a:t>Opakování tématu </a:t>
            </a:r>
            <a:br>
              <a:rPr lang="cs-CZ" sz="5000" b="1" dirty="0" smtClean="0">
                <a:solidFill>
                  <a:srgbClr val="FF0000"/>
                </a:solidFill>
              </a:rPr>
            </a:br>
            <a:r>
              <a:rPr lang="cs-CZ" sz="5000" b="1" dirty="0" smtClean="0">
                <a:solidFill>
                  <a:srgbClr val="FF0000"/>
                </a:solidFill>
              </a:rPr>
              <a:t>podnikatelský záměr - viz pracovní list</a:t>
            </a:r>
            <a:endParaRPr lang="cs-CZ" sz="5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564904"/>
            <a:ext cx="8003232" cy="3917032"/>
          </a:xfrm>
        </p:spPr>
        <p:txBody>
          <a:bodyPr>
            <a:normAutofit fontScale="92500" lnSpcReduction="20000"/>
          </a:bodyPr>
          <a:lstStyle/>
          <a:p>
            <a:pPr marL="50292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Nápad – co na trhu nabízet? (vlastní, odvozený)</a:t>
            </a:r>
          </a:p>
          <a:p>
            <a:pPr marL="50292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Průzkum – ověřit úspěšnost nápadu s konkurencí</a:t>
            </a:r>
          </a:p>
          <a:p>
            <a:pPr marL="50292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Sestavení záměru (co, komu, jak prodávat, a jaké výrobní faktory budou potřebné)</a:t>
            </a:r>
          </a:p>
          <a:p>
            <a:pPr marL="50292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AutoNum type="arabicPeriod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Zakladatelský rozpočet: </a:t>
            </a:r>
          </a:p>
          <a:p>
            <a:pPr marL="50292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a) majetek a zdroje financ.</a:t>
            </a: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b) náklady, výnosy a HV</a:t>
            </a:r>
          </a:p>
          <a:p>
            <a:pPr marL="50292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 startAt="5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Posouzení reálnosti – odlišení, dostatečná poptávka, ziskovost, možnosti zdrojů financování)</a:t>
            </a:r>
          </a:p>
          <a:p>
            <a:pPr marL="502920" indent="-4572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 startAt="5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Splnění právních podmínek pro podnikání</a:t>
            </a:r>
          </a:p>
          <a:p>
            <a:pPr marL="0" indent="0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1730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20670" r="21780" b="26830"/>
          <a:stretch>
            <a:fillRect/>
          </a:stretch>
        </p:blipFill>
        <p:spPr bwMode="auto">
          <a:xfrm>
            <a:off x="107504" y="1001529"/>
            <a:ext cx="792088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3148" y="96976"/>
            <a:ext cx="7467600" cy="1143000"/>
          </a:xfrm>
        </p:spPr>
        <p:txBody>
          <a:bodyPr/>
          <a:lstStyle/>
          <a:p>
            <a:r>
              <a:rPr lang="cs-CZ" dirty="0" smtClean="0"/>
              <a:t>ZADÁNÍ ÚKOLŮ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7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37530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88940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075" cy="39330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8104" cy="413107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42946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2080" cy="39690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303</TotalTime>
  <Words>171</Words>
  <Application>Microsoft Office PowerPoint</Application>
  <PresentationFormat>Předvádění na obrazovce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Schoolbook</vt:lpstr>
      <vt:lpstr>Georgia</vt:lpstr>
      <vt:lpstr>Times New Roman</vt:lpstr>
      <vt:lpstr>Wingdings</vt:lpstr>
      <vt:lpstr>Wingdings 2</vt:lpstr>
      <vt:lpstr>Arkýř</vt:lpstr>
      <vt:lpstr>Peníze a jejich funkce</vt:lpstr>
      <vt:lpstr>Prezentace aplikace PowerPoint</vt:lpstr>
      <vt:lpstr>Prezentace aplikace PowerPoint</vt:lpstr>
      <vt:lpstr>Opakování tématu  podnikatelský záměr - viz pracovní list</vt:lpstr>
      <vt:lpstr>ZADÁNÍ ÚKOLŮ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Hospodaření fiktivní firmy s využitím MS Excel</dc:title>
  <dc:creator>XScholz</dc:creator>
  <cp:lastModifiedBy>student</cp:lastModifiedBy>
  <cp:revision>28</cp:revision>
  <dcterms:modified xsi:type="dcterms:W3CDTF">2019-06-03T09:42:23Z</dcterms:modified>
</cp:coreProperties>
</file>